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633BE1-5906-A2DC-E8DB-3A2D10A1B3C5}" v="99" dt="2023-01-23T21:23:29.2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543FAB-011B-4EE4-9469-43F2DD20D06E}"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D72D1CEE-CC51-4A3A-8F58-ECBF78AFDC61}">
      <dgm:prSet/>
      <dgm:spPr/>
      <dgm:t>
        <a:bodyPr/>
        <a:lstStyle/>
        <a:p>
          <a:r>
            <a:rPr lang="en-US" b="0" baseline="0"/>
            <a:t>Instead, we chose to focus on creating a mood board that would represent a more professional and sophisticated look and feel for the website, as it would be more in line with the target audience and the overall brand image</a:t>
          </a:r>
          <a:endParaRPr lang="en-US"/>
        </a:p>
      </dgm:t>
    </dgm:pt>
    <dgm:pt modelId="{61D29E9E-8BEA-4645-B520-1E45CA5B1405}" type="parTrans" cxnId="{4CB41E49-1E25-4B97-8893-055B764A01ED}">
      <dgm:prSet/>
      <dgm:spPr/>
      <dgm:t>
        <a:bodyPr/>
        <a:lstStyle/>
        <a:p>
          <a:endParaRPr lang="en-US"/>
        </a:p>
      </dgm:t>
    </dgm:pt>
    <dgm:pt modelId="{9CEB8BFF-5039-42E7-8C37-189E674B05CB}" type="sibTrans" cxnId="{4CB41E49-1E25-4B97-8893-055B764A01ED}">
      <dgm:prSet/>
      <dgm:spPr/>
      <dgm:t>
        <a:bodyPr/>
        <a:lstStyle/>
        <a:p>
          <a:endParaRPr lang="en-US"/>
        </a:p>
      </dgm:t>
    </dgm:pt>
    <dgm:pt modelId="{A1E50972-9C28-4B0F-B960-167812FBB635}">
      <dgm:prSet/>
      <dgm:spPr/>
      <dgm:t>
        <a:bodyPr/>
        <a:lstStyle/>
        <a:p>
          <a:r>
            <a:rPr lang="en-US" b="0" baseline="0"/>
            <a:t>This decision was made after we realized that the initial idea of a Hawaiian themed mood board didn't align with the overall aesthetic and tone that we wanted to achieve for the website</a:t>
          </a:r>
          <a:endParaRPr lang="en-US"/>
        </a:p>
      </dgm:t>
    </dgm:pt>
    <dgm:pt modelId="{E5D4B370-607B-426E-8D5F-8F0B9DA483DE}" type="parTrans" cxnId="{40823A2E-431B-41DE-B633-EED8AEAE8004}">
      <dgm:prSet/>
      <dgm:spPr/>
      <dgm:t>
        <a:bodyPr/>
        <a:lstStyle/>
        <a:p>
          <a:endParaRPr lang="en-US"/>
        </a:p>
      </dgm:t>
    </dgm:pt>
    <dgm:pt modelId="{713ED674-F275-4EAA-B79F-4734A3E05A7A}" type="sibTrans" cxnId="{40823A2E-431B-41DE-B633-EED8AEAE8004}">
      <dgm:prSet/>
      <dgm:spPr/>
      <dgm:t>
        <a:bodyPr/>
        <a:lstStyle/>
        <a:p>
          <a:endParaRPr lang="en-US"/>
        </a:p>
      </dgm:t>
    </dgm:pt>
    <dgm:pt modelId="{7E2A8882-1825-4F18-9221-093401F6A638}">
      <dgm:prSet/>
      <dgm:spPr/>
      <dgm:t>
        <a:bodyPr/>
        <a:lstStyle/>
        <a:p>
          <a:r>
            <a:rPr lang="en-US" b="0" baseline="0"/>
            <a:t>Ultimately, our decision to use a black and white themed mood board was the best choice for our website, as it helped to create a professional and sophisticated look and feel</a:t>
          </a:r>
          <a:endParaRPr lang="en-US"/>
        </a:p>
      </dgm:t>
    </dgm:pt>
    <dgm:pt modelId="{CA3DE1B2-5B5A-4F45-85C0-F4D2B4366ABA}" type="parTrans" cxnId="{D359326E-C575-4091-9E2B-3D00844EDE92}">
      <dgm:prSet/>
      <dgm:spPr/>
      <dgm:t>
        <a:bodyPr/>
        <a:lstStyle/>
        <a:p>
          <a:endParaRPr lang="en-US"/>
        </a:p>
      </dgm:t>
    </dgm:pt>
    <dgm:pt modelId="{56697561-0F10-4B3C-85D9-6B06BA866965}" type="sibTrans" cxnId="{D359326E-C575-4091-9E2B-3D00844EDE92}">
      <dgm:prSet/>
      <dgm:spPr/>
      <dgm:t>
        <a:bodyPr/>
        <a:lstStyle/>
        <a:p>
          <a:endParaRPr lang="en-US"/>
        </a:p>
      </dgm:t>
    </dgm:pt>
    <dgm:pt modelId="{3B76C40E-476E-48E0-BB60-3787ED2429C2}" type="pres">
      <dgm:prSet presAssocID="{CF543FAB-011B-4EE4-9469-43F2DD20D06E}" presName="Name0" presStyleCnt="0">
        <dgm:presLayoutVars>
          <dgm:dir/>
          <dgm:animLvl val="lvl"/>
          <dgm:resizeHandles val="exact"/>
        </dgm:presLayoutVars>
      </dgm:prSet>
      <dgm:spPr/>
    </dgm:pt>
    <dgm:pt modelId="{A06FA97D-A820-44C5-B660-D82059FD0540}" type="pres">
      <dgm:prSet presAssocID="{7E2A8882-1825-4F18-9221-093401F6A638}" presName="boxAndChildren" presStyleCnt="0"/>
      <dgm:spPr/>
    </dgm:pt>
    <dgm:pt modelId="{BB2A9D41-0585-4CD8-ACFA-29AF8F20177E}" type="pres">
      <dgm:prSet presAssocID="{7E2A8882-1825-4F18-9221-093401F6A638}" presName="parentTextBox" presStyleLbl="node1" presStyleIdx="0" presStyleCnt="3"/>
      <dgm:spPr/>
    </dgm:pt>
    <dgm:pt modelId="{BEBF8688-7F8E-4336-B789-3CBFA36E289B}" type="pres">
      <dgm:prSet presAssocID="{713ED674-F275-4EAA-B79F-4734A3E05A7A}" presName="sp" presStyleCnt="0"/>
      <dgm:spPr/>
    </dgm:pt>
    <dgm:pt modelId="{968E2138-30FB-4A3A-B7F9-2C192CD45C7F}" type="pres">
      <dgm:prSet presAssocID="{A1E50972-9C28-4B0F-B960-167812FBB635}" presName="arrowAndChildren" presStyleCnt="0"/>
      <dgm:spPr/>
    </dgm:pt>
    <dgm:pt modelId="{FDB488F6-7F72-4689-9252-D14A1434E8A5}" type="pres">
      <dgm:prSet presAssocID="{A1E50972-9C28-4B0F-B960-167812FBB635}" presName="parentTextArrow" presStyleLbl="node1" presStyleIdx="1" presStyleCnt="3"/>
      <dgm:spPr/>
    </dgm:pt>
    <dgm:pt modelId="{628456F6-B611-499C-AC62-EBBB56123AFB}" type="pres">
      <dgm:prSet presAssocID="{9CEB8BFF-5039-42E7-8C37-189E674B05CB}" presName="sp" presStyleCnt="0"/>
      <dgm:spPr/>
    </dgm:pt>
    <dgm:pt modelId="{EBA76E17-7B01-469D-97B3-E96E1410074B}" type="pres">
      <dgm:prSet presAssocID="{D72D1CEE-CC51-4A3A-8F58-ECBF78AFDC61}" presName="arrowAndChildren" presStyleCnt="0"/>
      <dgm:spPr/>
    </dgm:pt>
    <dgm:pt modelId="{217A5C83-0F44-4CD8-9869-D11C536F6D65}" type="pres">
      <dgm:prSet presAssocID="{D72D1CEE-CC51-4A3A-8F58-ECBF78AFDC61}" presName="parentTextArrow" presStyleLbl="node1" presStyleIdx="2" presStyleCnt="3"/>
      <dgm:spPr/>
    </dgm:pt>
  </dgm:ptLst>
  <dgm:cxnLst>
    <dgm:cxn modelId="{40823A2E-431B-41DE-B633-EED8AEAE8004}" srcId="{CF543FAB-011B-4EE4-9469-43F2DD20D06E}" destId="{A1E50972-9C28-4B0F-B960-167812FBB635}" srcOrd="1" destOrd="0" parTransId="{E5D4B370-607B-426E-8D5F-8F0B9DA483DE}" sibTransId="{713ED674-F275-4EAA-B79F-4734A3E05A7A}"/>
    <dgm:cxn modelId="{88E4A132-0827-466E-BB04-BAFAB785655C}" type="presOf" srcId="{7E2A8882-1825-4F18-9221-093401F6A638}" destId="{BB2A9D41-0585-4CD8-ACFA-29AF8F20177E}" srcOrd="0" destOrd="0" presId="urn:microsoft.com/office/officeart/2005/8/layout/process4"/>
    <dgm:cxn modelId="{4CB41E49-1E25-4B97-8893-055B764A01ED}" srcId="{CF543FAB-011B-4EE4-9469-43F2DD20D06E}" destId="{D72D1CEE-CC51-4A3A-8F58-ECBF78AFDC61}" srcOrd="0" destOrd="0" parTransId="{61D29E9E-8BEA-4645-B520-1E45CA5B1405}" sibTransId="{9CEB8BFF-5039-42E7-8C37-189E674B05CB}"/>
    <dgm:cxn modelId="{D359326E-C575-4091-9E2B-3D00844EDE92}" srcId="{CF543FAB-011B-4EE4-9469-43F2DD20D06E}" destId="{7E2A8882-1825-4F18-9221-093401F6A638}" srcOrd="2" destOrd="0" parTransId="{CA3DE1B2-5B5A-4F45-85C0-F4D2B4366ABA}" sibTransId="{56697561-0F10-4B3C-85D9-6B06BA866965}"/>
    <dgm:cxn modelId="{CBCD0472-D612-497E-B593-616E2CC02ED7}" type="presOf" srcId="{A1E50972-9C28-4B0F-B960-167812FBB635}" destId="{FDB488F6-7F72-4689-9252-D14A1434E8A5}" srcOrd="0" destOrd="0" presId="urn:microsoft.com/office/officeart/2005/8/layout/process4"/>
    <dgm:cxn modelId="{F8F5CE91-DABB-4A75-BB76-1C9FD64F195B}" type="presOf" srcId="{D72D1CEE-CC51-4A3A-8F58-ECBF78AFDC61}" destId="{217A5C83-0F44-4CD8-9869-D11C536F6D65}" srcOrd="0" destOrd="0" presId="urn:microsoft.com/office/officeart/2005/8/layout/process4"/>
    <dgm:cxn modelId="{CF58B9DD-F030-451B-B8DA-4DDCD763A619}" type="presOf" srcId="{CF543FAB-011B-4EE4-9469-43F2DD20D06E}" destId="{3B76C40E-476E-48E0-BB60-3787ED2429C2}" srcOrd="0" destOrd="0" presId="urn:microsoft.com/office/officeart/2005/8/layout/process4"/>
    <dgm:cxn modelId="{7AB9467C-4808-43EA-830D-88404134F179}" type="presParOf" srcId="{3B76C40E-476E-48E0-BB60-3787ED2429C2}" destId="{A06FA97D-A820-44C5-B660-D82059FD0540}" srcOrd="0" destOrd="0" presId="urn:microsoft.com/office/officeart/2005/8/layout/process4"/>
    <dgm:cxn modelId="{5AF85D3B-EBC7-491F-A36B-FA33F073DDE3}" type="presParOf" srcId="{A06FA97D-A820-44C5-B660-D82059FD0540}" destId="{BB2A9D41-0585-4CD8-ACFA-29AF8F20177E}" srcOrd="0" destOrd="0" presId="urn:microsoft.com/office/officeart/2005/8/layout/process4"/>
    <dgm:cxn modelId="{6683AE65-2585-47B0-8EBD-366F2C141751}" type="presParOf" srcId="{3B76C40E-476E-48E0-BB60-3787ED2429C2}" destId="{BEBF8688-7F8E-4336-B789-3CBFA36E289B}" srcOrd="1" destOrd="0" presId="urn:microsoft.com/office/officeart/2005/8/layout/process4"/>
    <dgm:cxn modelId="{3AD7169D-A97F-4C8E-AE04-50F4DD916AEB}" type="presParOf" srcId="{3B76C40E-476E-48E0-BB60-3787ED2429C2}" destId="{968E2138-30FB-4A3A-B7F9-2C192CD45C7F}" srcOrd="2" destOrd="0" presId="urn:microsoft.com/office/officeart/2005/8/layout/process4"/>
    <dgm:cxn modelId="{661BF129-9D23-4B9A-9A6E-CA9306737018}" type="presParOf" srcId="{968E2138-30FB-4A3A-B7F9-2C192CD45C7F}" destId="{FDB488F6-7F72-4689-9252-D14A1434E8A5}" srcOrd="0" destOrd="0" presId="urn:microsoft.com/office/officeart/2005/8/layout/process4"/>
    <dgm:cxn modelId="{5DB713A2-7F89-429C-8654-67AAF4E402CB}" type="presParOf" srcId="{3B76C40E-476E-48E0-BB60-3787ED2429C2}" destId="{628456F6-B611-499C-AC62-EBBB56123AFB}" srcOrd="3" destOrd="0" presId="urn:microsoft.com/office/officeart/2005/8/layout/process4"/>
    <dgm:cxn modelId="{2DEDBA38-5FE6-42B9-9E2E-64718E6AC644}" type="presParOf" srcId="{3B76C40E-476E-48E0-BB60-3787ED2429C2}" destId="{EBA76E17-7B01-469D-97B3-E96E1410074B}" srcOrd="4" destOrd="0" presId="urn:microsoft.com/office/officeart/2005/8/layout/process4"/>
    <dgm:cxn modelId="{A3B54862-FC57-4363-9E63-FD2606D60263}" type="presParOf" srcId="{EBA76E17-7B01-469D-97B3-E96E1410074B}" destId="{217A5C83-0F44-4CD8-9869-D11C536F6D6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A9D41-0585-4CD8-ACFA-29AF8F20177E}">
      <dsp:nvSpPr>
        <dsp:cNvPr id="0" name=""/>
        <dsp:cNvSpPr/>
      </dsp:nvSpPr>
      <dsp:spPr>
        <a:xfrm>
          <a:off x="0" y="3781929"/>
          <a:ext cx="5076826" cy="12413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kern="1200" baseline="0"/>
            <a:t>Ultimately, our decision to use a black and white themed mood board was the best choice for our website, as it helped to create a professional and sophisticated look and feel</a:t>
          </a:r>
          <a:endParaRPr lang="en-US" sz="1300" kern="1200"/>
        </a:p>
      </dsp:txBody>
      <dsp:txXfrm>
        <a:off x="0" y="3781929"/>
        <a:ext cx="5076826" cy="1241313"/>
      </dsp:txXfrm>
    </dsp:sp>
    <dsp:sp modelId="{FDB488F6-7F72-4689-9252-D14A1434E8A5}">
      <dsp:nvSpPr>
        <dsp:cNvPr id="0" name=""/>
        <dsp:cNvSpPr/>
      </dsp:nvSpPr>
      <dsp:spPr>
        <a:xfrm rot="10800000">
          <a:off x="0" y="1891408"/>
          <a:ext cx="5076826" cy="1909140"/>
        </a:xfrm>
        <a:prstGeom prst="upArrowCallout">
          <a:avLst/>
        </a:prstGeom>
        <a:solidFill>
          <a:schemeClr val="accent2">
            <a:hueOff val="10052148"/>
            <a:satOff val="-252"/>
            <a:lumOff val="352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kern="1200" baseline="0"/>
            <a:t>This decision was made after we realized that the initial idea of a Hawaiian themed mood board didn't align with the overall aesthetic and tone that we wanted to achieve for the website</a:t>
          </a:r>
          <a:endParaRPr lang="en-US" sz="1300" kern="1200"/>
        </a:p>
      </dsp:txBody>
      <dsp:txXfrm rot="10800000">
        <a:off x="0" y="1891408"/>
        <a:ext cx="5076826" cy="1240502"/>
      </dsp:txXfrm>
    </dsp:sp>
    <dsp:sp modelId="{217A5C83-0F44-4CD8-9869-D11C536F6D65}">
      <dsp:nvSpPr>
        <dsp:cNvPr id="0" name=""/>
        <dsp:cNvSpPr/>
      </dsp:nvSpPr>
      <dsp:spPr>
        <a:xfrm rot="10800000">
          <a:off x="0" y="888"/>
          <a:ext cx="5076826" cy="1909140"/>
        </a:xfrm>
        <a:prstGeom prst="upArrowCallout">
          <a:avLst/>
        </a:prstGeom>
        <a:solidFill>
          <a:schemeClr val="accent2">
            <a:hueOff val="20104296"/>
            <a:satOff val="-503"/>
            <a:lumOff val="70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kern="1200" baseline="0"/>
            <a:t>Instead, we chose to focus on creating a mood board that would represent a more professional and sophisticated look and feel for the website, as it would be more in line with the target audience and the overall brand image</a:t>
          </a:r>
          <a:endParaRPr lang="en-US" sz="1300" kern="1200"/>
        </a:p>
      </dsp:txBody>
      <dsp:txXfrm rot="10800000">
        <a:off x="0" y="888"/>
        <a:ext cx="5076826" cy="12405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1/24/2023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729261546"/>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1/24/2023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02619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1/24/2023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637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1/24/2023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43510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1/24/2023</a:t>
            </a:fld>
            <a:endParaRPr lang="en-US" dirty="0"/>
          </a:p>
        </p:txBody>
      </p:sp>
    </p:spTree>
    <p:extLst>
      <p:ext uri="{BB962C8B-B14F-4D97-AF65-F5344CB8AC3E}">
        <p14:creationId xmlns:p14="http://schemas.microsoft.com/office/powerpoint/2010/main" val="2613866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1/24/2023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870407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1/24/2023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13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1/24/2023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0839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1/24/2023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70770865"/>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1/24/2023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93971906"/>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1/24/2023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1788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1/24/2023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177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1180531" y="1346268"/>
            <a:ext cx="5274860" cy="3066706"/>
          </a:xfrm>
        </p:spPr>
        <p:txBody>
          <a:bodyPr anchor="b">
            <a:normAutofit/>
          </a:bodyPr>
          <a:lstStyle/>
          <a:p>
            <a:r>
              <a:rPr lang="en-US" dirty="0"/>
              <a:t>Project Handbook</a:t>
            </a:r>
          </a:p>
        </p:txBody>
      </p:sp>
      <p:sp>
        <p:nvSpPr>
          <p:cNvPr id="11" name="Freeform: Shape 10">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a:extLst>
              <a:ext uri="{FF2B5EF4-FFF2-40B4-BE49-F238E27FC236}">
                <a16:creationId xmlns:a16="http://schemas.microsoft.com/office/drawing/2014/main" id="{FD91AFD0-A1DE-99B1-922A-16690AF48678}"/>
              </a:ext>
            </a:extLst>
          </p:cNvPr>
          <p:cNvPicPr>
            <a:picLocks noChangeAspect="1"/>
          </p:cNvPicPr>
          <p:nvPr/>
        </p:nvPicPr>
        <p:blipFill rotWithShape="1">
          <a:blip r:embed="rId2"/>
          <a:srcRect l="27659" r="28340" b="-1"/>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1086553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White puzzle with one red piece">
            <a:extLst>
              <a:ext uri="{FF2B5EF4-FFF2-40B4-BE49-F238E27FC236}">
                <a16:creationId xmlns:a16="http://schemas.microsoft.com/office/drawing/2014/main" id="{ED30690E-6C4F-BCCB-07AD-8D2B34435D50}"/>
              </a:ext>
            </a:extLst>
          </p:cNvPr>
          <p:cNvPicPr>
            <a:picLocks noChangeAspect="1"/>
          </p:cNvPicPr>
          <p:nvPr/>
        </p:nvPicPr>
        <p:blipFill rotWithShape="1">
          <a:blip r:embed="rId2"/>
          <a:srcRect l="25"/>
          <a:stretch/>
        </p:blipFill>
        <p:spPr>
          <a:xfrm>
            <a:off x="1524" y="10"/>
            <a:ext cx="12188952" cy="6857990"/>
          </a:xfrm>
          <a:prstGeom prst="rect">
            <a:avLst/>
          </a:prstGeom>
        </p:spPr>
      </p:pic>
      <p:sp>
        <p:nvSpPr>
          <p:cNvPr id="23" name="Freeform: Shape 22">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2245932" y="893763"/>
            <a:ext cx="7340048" cy="1651054"/>
          </a:xfrm>
        </p:spPr>
        <p:txBody>
          <a:bodyPr anchor="b">
            <a:normAutofit/>
          </a:bodyPr>
          <a:lstStyle/>
          <a:p>
            <a:r>
              <a:rPr lang="en-US" dirty="0"/>
              <a:t>Prototypes</a:t>
            </a:r>
          </a:p>
        </p:txBody>
      </p:sp>
      <p:sp>
        <p:nvSpPr>
          <p:cNvPr id="3" name="Content Placeholder"/>
          <p:cNvSpPr>
            <a:spLocks noGrp="1"/>
          </p:cNvSpPr>
          <p:nvPr>
            <p:ph idx="1"/>
          </p:nvPr>
        </p:nvSpPr>
        <p:spPr>
          <a:xfrm>
            <a:off x="2245932" y="2775004"/>
            <a:ext cx="7340048" cy="3189233"/>
          </a:xfrm>
        </p:spPr>
        <p:txBody>
          <a:bodyPr vert="horz" lIns="109728" tIns="109728" rIns="109728" bIns="91440" rtlCol="0">
            <a:normAutofit/>
          </a:bodyPr>
          <a:lstStyle/>
          <a:p>
            <a:r>
              <a:rPr lang="en-IE" dirty="0">
                <a:ea typeface="+mn-lt"/>
                <a:cs typeface="+mn-lt"/>
              </a:rPr>
              <a:t>By creating a prototype and testing it, we were able to identify areas that needed improvement and make changes before moving forward with the final design. This allowed us to make sure that the website would meet the needs of its users and provide a visually appealing experience.</a:t>
            </a:r>
            <a:endParaRPr lang="en-US" dirty="0">
              <a:ea typeface="+mn-lt"/>
              <a:cs typeface="+mn-lt"/>
            </a:endParaRPr>
          </a:p>
        </p:txBody>
      </p:sp>
    </p:spTree>
    <p:extLst>
      <p:ext uri="{BB962C8B-B14F-4D97-AF65-F5344CB8AC3E}">
        <p14:creationId xmlns:p14="http://schemas.microsoft.com/office/powerpoint/2010/main" val="17781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0">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Graph">
            <a:extLst>
              <a:ext uri="{FF2B5EF4-FFF2-40B4-BE49-F238E27FC236}">
                <a16:creationId xmlns:a16="http://schemas.microsoft.com/office/drawing/2014/main" id="{AEF7A100-7E7A-B982-0571-0BCE9C3EB42B}"/>
              </a:ext>
            </a:extLst>
          </p:cNvPr>
          <p:cNvPicPr>
            <a:picLocks noChangeAspect="1"/>
          </p:cNvPicPr>
          <p:nvPr/>
        </p:nvPicPr>
        <p:blipFill rotWithShape="1">
          <a:blip r:embed="rId2"/>
          <a:srcRect t="3665" r="-1" b="6312"/>
          <a:stretch/>
        </p:blipFill>
        <p:spPr>
          <a:xfrm>
            <a:off x="3048" y="10"/>
            <a:ext cx="12188952" cy="6857990"/>
          </a:xfrm>
          <a:prstGeom prst="rect">
            <a:avLst/>
          </a:prstGeom>
        </p:spPr>
      </p:pic>
      <p:sp>
        <p:nvSpPr>
          <p:cNvPr id="32" name="Freeform: Shape 22">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24">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26">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2245932" y="-428954"/>
            <a:ext cx="7340048" cy="1651054"/>
          </a:xfrm>
        </p:spPr>
        <p:txBody>
          <a:bodyPr anchor="b">
            <a:normAutofit/>
          </a:bodyPr>
          <a:lstStyle/>
          <a:p>
            <a:r>
              <a:rPr lang="en-US" dirty="0"/>
              <a:t>Database design</a:t>
            </a:r>
          </a:p>
        </p:txBody>
      </p:sp>
      <p:sp>
        <p:nvSpPr>
          <p:cNvPr id="3" name="Content Placeholder"/>
          <p:cNvSpPr>
            <a:spLocks noGrp="1"/>
          </p:cNvSpPr>
          <p:nvPr>
            <p:ph idx="1"/>
          </p:nvPr>
        </p:nvSpPr>
        <p:spPr>
          <a:xfrm>
            <a:off x="2245932" y="1107230"/>
            <a:ext cx="7340048" cy="3189233"/>
          </a:xfrm>
        </p:spPr>
        <p:txBody>
          <a:bodyPr vert="horz" lIns="109728" tIns="109728" rIns="109728" bIns="91440" rtlCol="0" anchor="t">
            <a:noAutofit/>
          </a:bodyPr>
          <a:lstStyle/>
          <a:p>
            <a:pPr lvl="0">
              <a:lnSpc>
                <a:spcPct val="130000"/>
              </a:lnSpc>
            </a:pPr>
            <a:r>
              <a:rPr lang="en-US" sz="2000" b="1" dirty="0">
                <a:latin typeface="Calibri"/>
                <a:ea typeface="Calibri"/>
                <a:cs typeface="Calibri"/>
              </a:rPr>
              <a:t>Spreadsheet</a:t>
            </a:r>
            <a:r>
              <a:rPr lang="en-US" sz="2000" dirty="0">
                <a:latin typeface="Calibri"/>
                <a:ea typeface="Calibri"/>
                <a:cs typeface="Calibri"/>
              </a:rPr>
              <a:t>:  A database spreadsheet is a table that is used to organize and store data in a structured format</a:t>
            </a:r>
          </a:p>
          <a:p>
            <a:pPr lvl="0">
              <a:lnSpc>
                <a:spcPct val="130000"/>
              </a:lnSpc>
            </a:pPr>
            <a:r>
              <a:rPr lang="en-US" sz="2000" dirty="0">
                <a:latin typeface="Calibri"/>
                <a:ea typeface="Calibri"/>
                <a:cs typeface="Calibri"/>
              </a:rPr>
              <a:t>It is like a traditional spreadsheet, such as Microsoft Excel or Google Sheets, but with additional functionality for working with and manipulating large amounts of data</a:t>
            </a:r>
          </a:p>
          <a:p>
            <a:pPr lvl="0">
              <a:lnSpc>
                <a:spcPct val="130000"/>
              </a:lnSpc>
            </a:pPr>
            <a:r>
              <a:rPr lang="en-US" sz="2000" dirty="0">
                <a:latin typeface="Calibri"/>
                <a:ea typeface="Calibri"/>
                <a:cs typeface="Calibri"/>
              </a:rPr>
              <a:t>A database spreadsheet typically includes rows and columns, with each row representing a single record and each column representing a field or attribute of that record</a:t>
            </a:r>
          </a:p>
          <a:p>
            <a:pPr lvl="0">
              <a:lnSpc>
                <a:spcPct val="130000"/>
              </a:lnSpc>
            </a:pPr>
            <a:r>
              <a:rPr lang="en-US" sz="2000" dirty="0">
                <a:latin typeface="Calibri"/>
                <a:ea typeface="Calibri"/>
                <a:cs typeface="Calibri"/>
              </a:rPr>
              <a:t>We used Visual Paradigm to create a clear and logical link between all the tables in the database, this helped us to ensure that all the data was properly organized and easy to access</a:t>
            </a:r>
          </a:p>
        </p:txBody>
      </p:sp>
    </p:spTree>
    <p:extLst>
      <p:ext uri="{BB962C8B-B14F-4D97-AF65-F5344CB8AC3E}">
        <p14:creationId xmlns:p14="http://schemas.microsoft.com/office/powerpoint/2010/main" val="2130512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992518" y="-304710"/>
            <a:ext cx="5271804" cy="1639888"/>
          </a:xfrm>
        </p:spPr>
        <p:txBody>
          <a:bodyPr anchor="b">
            <a:normAutofit/>
          </a:bodyPr>
          <a:lstStyle/>
          <a:p>
            <a:r>
              <a:rPr lang="en-US" dirty="0"/>
              <a:t>Website design</a:t>
            </a:r>
          </a:p>
        </p:txBody>
      </p:sp>
      <p:sp>
        <p:nvSpPr>
          <p:cNvPr id="3" name="Content Placeholder"/>
          <p:cNvSpPr>
            <a:spLocks noGrp="1"/>
          </p:cNvSpPr>
          <p:nvPr>
            <p:ph idx="1"/>
          </p:nvPr>
        </p:nvSpPr>
        <p:spPr>
          <a:xfrm>
            <a:off x="992519" y="1249063"/>
            <a:ext cx="5271804" cy="3651250"/>
          </a:xfrm>
        </p:spPr>
        <p:txBody>
          <a:bodyPr vert="horz" lIns="109728" tIns="109728" rIns="109728" bIns="91440" rtlCol="0" anchor="t">
            <a:noAutofit/>
          </a:bodyPr>
          <a:lstStyle/>
          <a:p>
            <a:pPr>
              <a:lnSpc>
                <a:spcPct val="130000"/>
              </a:lnSpc>
            </a:pPr>
            <a:r>
              <a:rPr lang="en-US" sz="1900" dirty="0">
                <a:latin typeface="Calibri"/>
                <a:ea typeface="Calibri"/>
                <a:cs typeface="Calibri"/>
              </a:rPr>
              <a:t>Our current website development is mostly complete, with the home, men's, women's, children's, jewellery, and on sale pages all being completed (besides some small bugs)</a:t>
            </a:r>
          </a:p>
          <a:p>
            <a:pPr lvl="0">
              <a:lnSpc>
                <a:spcPct val="130000"/>
              </a:lnSpc>
            </a:pPr>
            <a:r>
              <a:rPr lang="en-US" sz="1900" dirty="0">
                <a:latin typeface="Calibri"/>
                <a:ea typeface="Calibri"/>
                <a:cs typeface="Calibri"/>
              </a:rPr>
              <a:t>The product pages have been designed and implemented, allowing users to easily view and learn more about the products we offer</a:t>
            </a:r>
          </a:p>
          <a:p>
            <a:pPr lvl="0">
              <a:lnSpc>
                <a:spcPct val="130000"/>
              </a:lnSpc>
            </a:pPr>
            <a:r>
              <a:rPr lang="en-US" sz="1900" dirty="0">
                <a:latin typeface="Calibri"/>
                <a:ea typeface="Calibri"/>
                <a:cs typeface="Calibri"/>
              </a:rPr>
              <a:t>One of the main tasks that still needs to be done is to add at least one product to every page, this will help users to see what types of products we offer and help to increase engagement and sales</a:t>
            </a:r>
          </a:p>
        </p:txBody>
      </p:sp>
      <p:sp>
        <p:nvSpPr>
          <p:cNvPr id="12"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Sphere of mesh and nodes">
            <a:extLst>
              <a:ext uri="{FF2B5EF4-FFF2-40B4-BE49-F238E27FC236}">
                <a16:creationId xmlns:a16="http://schemas.microsoft.com/office/drawing/2014/main" id="{94833C99-CA62-72DE-8797-BAD8287E5236}"/>
              </a:ext>
            </a:extLst>
          </p:cNvPr>
          <p:cNvPicPr>
            <a:picLocks noChangeAspect="1"/>
          </p:cNvPicPr>
          <p:nvPr/>
        </p:nvPicPr>
        <p:blipFill rotWithShape="1">
          <a:blip r:embed="rId2"/>
          <a:srcRect l="37586" r="7866" b="4"/>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60661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C5D14-8F91-4E7C-A726-C60C4C429610}"/>
              </a:ext>
            </a:extLst>
          </p:cNvPr>
          <p:cNvSpPr>
            <a:spLocks noGrp="1"/>
          </p:cNvSpPr>
          <p:nvPr>
            <p:ph type="title"/>
          </p:nvPr>
        </p:nvSpPr>
        <p:spPr/>
        <p:txBody>
          <a:bodyPr/>
          <a:lstStyle/>
          <a:p>
            <a:endParaRPr lang="en-IE" dirty="0"/>
          </a:p>
        </p:txBody>
      </p:sp>
      <p:pic>
        <p:nvPicPr>
          <p:cNvPr id="1026" name="Picture 2">
            <a:extLst>
              <a:ext uri="{FF2B5EF4-FFF2-40B4-BE49-F238E27FC236}">
                <a16:creationId xmlns:a16="http://schemas.microsoft.com/office/drawing/2014/main" id="{7244F6FE-2E6A-46B8-9B28-EEF68EDD70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392" y="133419"/>
            <a:ext cx="5528296" cy="2852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2B95171-816D-43BD-ACE7-437CDAFE7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6436" y="133420"/>
            <a:ext cx="4345115" cy="29873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142D304-C554-46EA-BB0A-EF834E8FE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00" y="3120816"/>
            <a:ext cx="4875280" cy="36419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DFD0246-6265-4011-9E7B-862973D05E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6436" y="3295580"/>
            <a:ext cx="452437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93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EC51-7D1F-4A13-B788-F9554C220F71}"/>
              </a:ext>
            </a:extLst>
          </p:cNvPr>
          <p:cNvSpPr>
            <a:spLocks noGrp="1"/>
          </p:cNvSpPr>
          <p:nvPr>
            <p:ph type="title"/>
          </p:nvPr>
        </p:nvSpPr>
        <p:spPr/>
        <p:txBody>
          <a:bodyPr/>
          <a:lstStyle/>
          <a:p>
            <a:endParaRPr lang="en-IE"/>
          </a:p>
        </p:txBody>
      </p:sp>
      <p:pic>
        <p:nvPicPr>
          <p:cNvPr id="2050" name="Picture 2">
            <a:extLst>
              <a:ext uri="{FF2B5EF4-FFF2-40B4-BE49-F238E27FC236}">
                <a16:creationId xmlns:a16="http://schemas.microsoft.com/office/drawing/2014/main" id="{5E8BE63B-7A5D-4949-BACE-5BC95D682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32" y="134224"/>
            <a:ext cx="4998120" cy="3685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13E1C8A-CF26-431B-B6C2-BD15B7CA1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669" y="130937"/>
            <a:ext cx="5132795" cy="37910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5C98224-8BC2-43EC-BB65-9D6C5660CC4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611773" y="4089002"/>
            <a:ext cx="3560815" cy="263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184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1180531" y="1346268"/>
            <a:ext cx="5274860" cy="3066706"/>
          </a:xfrm>
        </p:spPr>
        <p:txBody>
          <a:bodyPr anchor="b">
            <a:normAutofit/>
          </a:bodyPr>
          <a:lstStyle/>
          <a:p>
            <a:r>
              <a:rPr lang="en-US" dirty="0"/>
              <a:t>Contents</a:t>
            </a:r>
          </a:p>
        </p:txBody>
      </p:sp>
      <p:sp>
        <p:nvSpPr>
          <p:cNvPr id="11" name="Freeform: Shape 10">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Close-up of water drops on a leaf in black and white">
            <a:extLst>
              <a:ext uri="{FF2B5EF4-FFF2-40B4-BE49-F238E27FC236}">
                <a16:creationId xmlns:a16="http://schemas.microsoft.com/office/drawing/2014/main" id="{463703E3-DB2B-3EB7-C019-D8FA92933ECA}"/>
              </a:ext>
            </a:extLst>
          </p:cNvPr>
          <p:cNvPicPr>
            <a:picLocks noChangeAspect="1"/>
          </p:cNvPicPr>
          <p:nvPr/>
        </p:nvPicPr>
        <p:blipFill rotWithShape="1">
          <a:blip r:embed="rId2"/>
          <a:srcRect l="21662" r="29849" b="1"/>
          <a:stretch/>
        </p:blipFill>
        <p:spPr>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1293313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20">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Person writing on a notepad">
            <a:extLst>
              <a:ext uri="{FF2B5EF4-FFF2-40B4-BE49-F238E27FC236}">
                <a16:creationId xmlns:a16="http://schemas.microsoft.com/office/drawing/2014/main" id="{7F5B8373-761D-1E82-050E-2A75177F3AD7}"/>
              </a:ext>
            </a:extLst>
          </p:cNvPr>
          <p:cNvPicPr>
            <a:picLocks noChangeAspect="1"/>
          </p:cNvPicPr>
          <p:nvPr/>
        </p:nvPicPr>
        <p:blipFill rotWithShape="1">
          <a:blip r:embed="rId2"/>
          <a:srcRect l="6660" r="6661"/>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39" name="Freeform: Shape 22">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40" name="Freeform: Shape 24">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 name="Freeform: Shape 26">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1251310" y="-750408"/>
            <a:ext cx="4780129" cy="1639888"/>
          </a:xfrm>
        </p:spPr>
        <p:txBody>
          <a:bodyPr anchor="b">
            <a:normAutofit/>
          </a:bodyPr>
          <a:lstStyle/>
          <a:p>
            <a:r>
              <a:rPr lang="en-US" dirty="0"/>
              <a:t>Introduction</a:t>
            </a:r>
          </a:p>
        </p:txBody>
      </p:sp>
      <p:sp>
        <p:nvSpPr>
          <p:cNvPr id="3" name="Content Placeholder"/>
          <p:cNvSpPr>
            <a:spLocks noGrp="1"/>
          </p:cNvSpPr>
          <p:nvPr>
            <p:ph idx="1"/>
          </p:nvPr>
        </p:nvSpPr>
        <p:spPr>
          <a:xfrm>
            <a:off x="963763" y="1033403"/>
            <a:ext cx="5368525" cy="3651250"/>
          </a:xfrm>
        </p:spPr>
        <p:txBody>
          <a:bodyPr vert="horz" lIns="109728" tIns="109728" rIns="109728" bIns="91440" rtlCol="0" anchor="t">
            <a:noAutofit/>
          </a:bodyPr>
          <a:lstStyle/>
          <a:p>
            <a:pPr lvl="0">
              <a:lnSpc>
                <a:spcPct val="130000"/>
              </a:lnSpc>
            </a:pPr>
            <a:r>
              <a:rPr lang="en-US" sz="2000" dirty="0">
                <a:latin typeface="Calibri"/>
                <a:ea typeface="Calibri"/>
                <a:cs typeface="Calibri"/>
              </a:rPr>
              <a:t>Welcome to the project handbook for our clothing website</a:t>
            </a:r>
          </a:p>
          <a:p>
            <a:pPr lvl="0">
              <a:lnSpc>
                <a:spcPct val="130000"/>
              </a:lnSpc>
            </a:pPr>
            <a:r>
              <a:rPr lang="en-US" sz="2000" dirty="0">
                <a:latin typeface="Calibri"/>
                <a:ea typeface="Calibri"/>
                <a:cs typeface="Calibri"/>
              </a:rPr>
              <a:t>This website has been developed using HTML, CSS, and JavaScript, and features a database spreadsheet that has been normalized to ensure efficient data management</a:t>
            </a:r>
          </a:p>
          <a:p>
            <a:pPr lvl="0">
              <a:lnSpc>
                <a:spcPct val="130000"/>
              </a:lnSpc>
            </a:pPr>
            <a:r>
              <a:rPr lang="en-US" sz="2000" dirty="0">
                <a:latin typeface="Calibri"/>
                <a:ea typeface="Calibri"/>
                <a:cs typeface="Calibri"/>
              </a:rPr>
              <a:t>This handbook will provide an overview of the project, including its goals, design, and development process, as well as resources and guidelines for ongoing maintenance and improvements</a:t>
            </a:r>
          </a:p>
        </p:txBody>
      </p:sp>
    </p:spTree>
    <p:extLst>
      <p:ext uri="{BB962C8B-B14F-4D97-AF65-F5344CB8AC3E}">
        <p14:creationId xmlns:p14="http://schemas.microsoft.com/office/powerpoint/2010/main" val="254286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3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992518" y="-822295"/>
            <a:ext cx="5271804" cy="1639888"/>
          </a:xfrm>
        </p:spPr>
        <p:txBody>
          <a:bodyPr anchor="b">
            <a:normAutofit/>
          </a:bodyPr>
          <a:lstStyle/>
          <a:p>
            <a:r>
              <a:rPr lang="en-US" sz="2800" dirty="0"/>
              <a:t>Project Specification</a:t>
            </a:r>
          </a:p>
        </p:txBody>
      </p:sp>
      <p:sp>
        <p:nvSpPr>
          <p:cNvPr id="3" name="Content Placeholder"/>
          <p:cNvSpPr>
            <a:spLocks noGrp="1"/>
          </p:cNvSpPr>
          <p:nvPr>
            <p:ph idx="1"/>
          </p:nvPr>
        </p:nvSpPr>
        <p:spPr>
          <a:xfrm>
            <a:off x="86745" y="904007"/>
            <a:ext cx="8607350" cy="3464345"/>
          </a:xfrm>
        </p:spPr>
        <p:txBody>
          <a:bodyPr vert="horz" lIns="109728" tIns="109728" rIns="109728" bIns="91440" rtlCol="0" anchor="t">
            <a:noAutofit/>
          </a:bodyPr>
          <a:lstStyle/>
          <a:p>
            <a:pPr lvl="0">
              <a:lnSpc>
                <a:spcPct val="130000"/>
              </a:lnSpc>
            </a:pPr>
            <a:r>
              <a:rPr lang="en-US" b="1" dirty="0">
                <a:latin typeface="Calibri"/>
                <a:ea typeface="Calibri"/>
                <a:cs typeface="Calibri"/>
              </a:rPr>
              <a:t>Project Specification</a:t>
            </a:r>
            <a:r>
              <a:rPr lang="en-US" dirty="0">
                <a:latin typeface="Calibri"/>
                <a:ea typeface="Calibri"/>
                <a:cs typeface="Calibri"/>
              </a:rPr>
              <a:t>: Bargain Rail</a:t>
            </a:r>
          </a:p>
          <a:p>
            <a:pPr lvl="0">
              <a:lnSpc>
                <a:spcPct val="130000"/>
              </a:lnSpc>
            </a:pPr>
            <a:r>
              <a:rPr lang="en-US" b="1" dirty="0">
                <a:latin typeface="Calibri"/>
                <a:ea typeface="Calibri"/>
                <a:cs typeface="Calibri"/>
              </a:rPr>
              <a:t>Scope</a:t>
            </a:r>
            <a:r>
              <a:rPr lang="en-US" dirty="0">
                <a:latin typeface="Calibri"/>
                <a:ea typeface="Calibri"/>
                <a:cs typeface="Calibri"/>
              </a:rPr>
              <a:t>: The website will feature a wide variety of clothing items for men, women, and children, including tops, bottoms, dresses, and outerwear</a:t>
            </a:r>
          </a:p>
          <a:p>
            <a:pPr marL="285750" lvl="1" indent="-285750">
              <a:lnSpc>
                <a:spcPct val="130000"/>
              </a:lnSpc>
              <a:buFont typeface="Arial" panose="020B0604020202020204" pitchFamily="34" charset="0"/>
              <a:buChar char="•"/>
            </a:pPr>
            <a:r>
              <a:rPr lang="en-US" sz="1800" dirty="0">
                <a:latin typeface="Calibri"/>
                <a:ea typeface="Calibri"/>
                <a:cs typeface="Calibri"/>
              </a:rPr>
              <a:t>A fully functional and responsive e-commerce website</a:t>
            </a:r>
          </a:p>
          <a:p>
            <a:pPr marL="285750" lvl="1" indent="-285750">
              <a:lnSpc>
                <a:spcPct val="130000"/>
              </a:lnSpc>
              <a:buFont typeface="Arial" panose="020B0604020202020204" pitchFamily="34" charset="0"/>
              <a:buChar char="•"/>
            </a:pPr>
            <a:r>
              <a:rPr lang="en-US" sz="1800" dirty="0">
                <a:latin typeface="Calibri"/>
                <a:ea typeface="Calibri"/>
                <a:cs typeface="Calibri"/>
              </a:rPr>
              <a:t>A customer registration and login system</a:t>
            </a:r>
          </a:p>
          <a:p>
            <a:pPr marL="285750" lvl="1" indent="-285750">
              <a:lnSpc>
                <a:spcPct val="130000"/>
              </a:lnSpc>
              <a:buFont typeface="Arial" panose="020B0604020202020204" pitchFamily="34" charset="0"/>
              <a:buChar char="•"/>
            </a:pPr>
            <a:r>
              <a:rPr lang="en-US" sz="1800" dirty="0">
                <a:latin typeface="Calibri"/>
                <a:ea typeface="Calibri"/>
                <a:cs typeface="Calibri"/>
              </a:rPr>
              <a:t>A shopping cart feature</a:t>
            </a:r>
          </a:p>
          <a:p>
            <a:pPr marL="285750" lvl="1" indent="-285750">
              <a:lnSpc>
                <a:spcPct val="130000"/>
              </a:lnSpc>
              <a:buFont typeface="Arial" panose="020B0604020202020204" pitchFamily="34" charset="0"/>
              <a:buChar char="•"/>
            </a:pPr>
            <a:r>
              <a:rPr lang="en-US" sz="1800" dirty="0">
                <a:latin typeface="Calibri"/>
                <a:ea typeface="Calibri"/>
                <a:cs typeface="Calibri"/>
              </a:rPr>
              <a:t>A search and filter function</a:t>
            </a:r>
          </a:p>
          <a:p>
            <a:pPr marL="285750" lvl="1" indent="-285750">
              <a:lnSpc>
                <a:spcPct val="130000"/>
              </a:lnSpc>
              <a:buFont typeface="Arial" panose="020B0604020202020204" pitchFamily="34" charset="0"/>
              <a:buChar char="•"/>
            </a:pPr>
            <a:r>
              <a:rPr lang="en-US" sz="1800" dirty="0">
                <a:latin typeface="Calibri"/>
                <a:ea typeface="Calibri"/>
                <a:cs typeface="Calibri"/>
              </a:rPr>
              <a:t>A customer account management system</a:t>
            </a:r>
          </a:p>
          <a:p>
            <a:pPr marL="285750" lvl="1" indent="-285750">
              <a:lnSpc>
                <a:spcPct val="130000"/>
              </a:lnSpc>
              <a:buFont typeface="Arial" panose="020B0604020202020204" pitchFamily="34" charset="0"/>
              <a:buChar char="•"/>
            </a:pPr>
            <a:r>
              <a:rPr lang="en-US" sz="1800" dirty="0">
                <a:latin typeface="Calibri"/>
                <a:ea typeface="Calibri"/>
                <a:cs typeface="Calibri"/>
              </a:rPr>
              <a:t>Inventory management (Add/Update/Delete)</a:t>
            </a:r>
          </a:p>
          <a:p>
            <a:pPr lvl="0">
              <a:lnSpc>
                <a:spcPct val="130000"/>
              </a:lnSpc>
            </a:pPr>
            <a:r>
              <a:rPr lang="en-US" b="1" dirty="0">
                <a:latin typeface="Calibri"/>
                <a:ea typeface="Calibri"/>
                <a:cs typeface="Calibri"/>
              </a:rPr>
              <a:t>Technologies</a:t>
            </a:r>
            <a:r>
              <a:rPr lang="en-US" dirty="0">
                <a:latin typeface="Calibri"/>
                <a:ea typeface="Calibri"/>
                <a:cs typeface="Calibri"/>
              </a:rPr>
              <a:t>: The website will be developed using HTML, CSS, JavaScript</a:t>
            </a:r>
          </a:p>
          <a:p>
            <a:pPr lvl="0">
              <a:lnSpc>
                <a:spcPct val="130000"/>
              </a:lnSpc>
            </a:pPr>
            <a:r>
              <a:rPr lang="en-US" b="1" dirty="0">
                <a:latin typeface="Calibri"/>
                <a:ea typeface="Calibri"/>
                <a:cs typeface="Calibri"/>
              </a:rPr>
              <a:t>Timeline</a:t>
            </a:r>
            <a:r>
              <a:rPr lang="en-US" dirty="0">
                <a:latin typeface="Calibri"/>
                <a:ea typeface="Calibri"/>
                <a:cs typeface="Calibri"/>
              </a:rPr>
              <a:t>: The development of the project is expected to take up the full year , with regular check-ins and progress updates with the Scrum Master and Customer</a:t>
            </a:r>
          </a:p>
        </p:txBody>
      </p:sp>
      <p:sp>
        <p:nvSpPr>
          <p:cNvPr id="51" name="Freeform: Shape 3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3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3" name="Freeform: Shape 3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Abstract blurred background of department store">
            <a:extLst>
              <a:ext uri="{FF2B5EF4-FFF2-40B4-BE49-F238E27FC236}">
                <a16:creationId xmlns:a16="http://schemas.microsoft.com/office/drawing/2014/main" id="{1DF00A0D-8355-1498-E2FC-6E590480A089}"/>
              </a:ext>
            </a:extLst>
          </p:cNvPr>
          <p:cNvPicPr>
            <a:picLocks noChangeAspect="1"/>
          </p:cNvPicPr>
          <p:nvPr/>
        </p:nvPicPr>
        <p:blipFill rotWithShape="1">
          <a:blip r:embed="rId2"/>
          <a:srcRect l="20953" r="30496" b="-1"/>
          <a:stretch/>
        </p:blipFill>
        <p:spPr>
          <a:xfrm>
            <a:off x="8109655" y="10"/>
            <a:ext cx="4082345"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81098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A person reaching for a paper on a table full of paper and sticky notes">
            <a:extLst>
              <a:ext uri="{FF2B5EF4-FFF2-40B4-BE49-F238E27FC236}">
                <a16:creationId xmlns:a16="http://schemas.microsoft.com/office/drawing/2014/main" id="{06E5A630-47D9-28C8-0F97-78AD782B55A6}"/>
              </a:ext>
            </a:extLst>
          </p:cNvPr>
          <p:cNvPicPr>
            <a:picLocks noChangeAspect="1"/>
          </p:cNvPicPr>
          <p:nvPr/>
        </p:nvPicPr>
        <p:blipFill rotWithShape="1">
          <a:blip r:embed="rId2"/>
          <a:srcRect t="8136" r="-1" b="7572"/>
          <a:stretch/>
        </p:blipFill>
        <p:spPr>
          <a:xfrm>
            <a:off x="-171004" y="10"/>
            <a:ext cx="12188952" cy="6857990"/>
          </a:xfrm>
          <a:prstGeom prst="rect">
            <a:avLst/>
          </a:prstGeom>
        </p:spPr>
      </p:pic>
      <p:sp>
        <p:nvSpPr>
          <p:cNvPr id="23" name="Freeform: Shape 22">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2418460" y="-716501"/>
            <a:ext cx="7340048" cy="1651054"/>
          </a:xfrm>
        </p:spPr>
        <p:txBody>
          <a:bodyPr anchor="b">
            <a:normAutofit/>
          </a:bodyPr>
          <a:lstStyle/>
          <a:p>
            <a:r>
              <a:rPr lang="en-US" dirty="0"/>
              <a:t>Use Stories/Cases</a:t>
            </a:r>
          </a:p>
        </p:txBody>
      </p:sp>
      <p:sp>
        <p:nvSpPr>
          <p:cNvPr id="3" name="Content Placeholder"/>
          <p:cNvSpPr>
            <a:spLocks noGrp="1"/>
          </p:cNvSpPr>
          <p:nvPr>
            <p:ph idx="1"/>
          </p:nvPr>
        </p:nvSpPr>
        <p:spPr>
          <a:xfrm>
            <a:off x="2159668" y="1107230"/>
            <a:ext cx="7340048" cy="3189233"/>
          </a:xfrm>
        </p:spPr>
        <p:txBody>
          <a:bodyPr vert="horz" lIns="109728" tIns="109728" rIns="109728" bIns="91440" rtlCol="0" anchor="t">
            <a:noAutofit/>
          </a:bodyPr>
          <a:lstStyle/>
          <a:p>
            <a:pPr lvl="0">
              <a:lnSpc>
                <a:spcPct val="130000"/>
              </a:lnSpc>
            </a:pPr>
            <a:r>
              <a:rPr lang="en-US" sz="2000" dirty="0">
                <a:latin typeface="Calibri"/>
                <a:ea typeface="Calibri"/>
                <a:cs typeface="Calibri"/>
              </a:rPr>
              <a:t>User stories are typically written from the perspective of the end user and focus on the value that a particular feature or functionality will provide</a:t>
            </a:r>
          </a:p>
          <a:p>
            <a:pPr lvl="0">
              <a:lnSpc>
                <a:spcPct val="130000"/>
              </a:lnSpc>
            </a:pPr>
            <a:r>
              <a:rPr lang="en-US" sz="2000" dirty="0">
                <a:latin typeface="Calibri"/>
                <a:ea typeface="Calibri"/>
                <a:cs typeface="Calibri"/>
              </a:rPr>
              <a:t>The main advantage of user stories is that they provide a clear and concise way to capture the user's needs and requirements, making it easier for the development team to understand the user's perspective and build a product that meets those needs</a:t>
            </a:r>
          </a:p>
          <a:p>
            <a:pPr lvl="0">
              <a:lnSpc>
                <a:spcPct val="130000"/>
              </a:lnSpc>
            </a:pPr>
            <a:r>
              <a:rPr lang="en-US" sz="2000" dirty="0">
                <a:latin typeface="Calibri"/>
                <a:ea typeface="Calibri"/>
                <a:cs typeface="Calibri"/>
              </a:rPr>
              <a:t>User stories also help to keep the development focused on delivering value to the user and can help to ensure that the final product is more likely to meet the user's needs and be successful</a:t>
            </a:r>
          </a:p>
        </p:txBody>
      </p:sp>
    </p:spTree>
    <p:extLst>
      <p:ext uri="{BB962C8B-B14F-4D97-AF65-F5344CB8AC3E}">
        <p14:creationId xmlns:p14="http://schemas.microsoft.com/office/powerpoint/2010/main" val="402652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p:cNvSpPr>
            <a:spLocks noGrp="1"/>
          </p:cNvSpPr>
          <p:nvPr>
            <p:ph type="ctrTitle"/>
          </p:nvPr>
        </p:nvSpPr>
        <p:spPr>
          <a:xfrm>
            <a:off x="992518" y="-664144"/>
            <a:ext cx="5271804" cy="1639888"/>
          </a:xfrm>
        </p:spPr>
        <p:txBody>
          <a:bodyPr anchor="b">
            <a:normAutofit/>
          </a:bodyPr>
          <a:lstStyle/>
          <a:p>
            <a:r>
              <a:rPr lang="en-US" dirty="0"/>
              <a:t>Agile methodology</a:t>
            </a:r>
          </a:p>
        </p:txBody>
      </p:sp>
      <p:sp>
        <p:nvSpPr>
          <p:cNvPr id="3" name="Content Placeholder"/>
          <p:cNvSpPr>
            <a:spLocks noGrp="1"/>
          </p:cNvSpPr>
          <p:nvPr>
            <p:ph idx="1"/>
          </p:nvPr>
        </p:nvSpPr>
        <p:spPr>
          <a:xfrm>
            <a:off x="992519" y="1220309"/>
            <a:ext cx="5271804" cy="3651250"/>
          </a:xfrm>
        </p:spPr>
        <p:txBody>
          <a:bodyPr vert="horz" lIns="109728" tIns="109728" rIns="109728" bIns="91440" rtlCol="0" anchor="t">
            <a:noAutofit/>
          </a:bodyPr>
          <a:lstStyle/>
          <a:p>
            <a:pPr lvl="0">
              <a:lnSpc>
                <a:spcPct val="130000"/>
              </a:lnSpc>
            </a:pPr>
            <a:r>
              <a:rPr lang="en-US" sz="2000" dirty="0">
                <a:latin typeface="Calibri"/>
                <a:ea typeface="Calibri"/>
                <a:cs typeface="Calibri"/>
              </a:rPr>
              <a:t>Agile methodology is a project management approach that emphasizes flexibility and continuous improvement</a:t>
            </a:r>
          </a:p>
          <a:p>
            <a:pPr lvl="0">
              <a:lnSpc>
                <a:spcPct val="130000"/>
              </a:lnSpc>
            </a:pPr>
            <a:r>
              <a:rPr lang="en-US" sz="2000" dirty="0">
                <a:latin typeface="Calibri"/>
                <a:ea typeface="Calibri"/>
                <a:cs typeface="Calibri"/>
              </a:rPr>
              <a:t>It is based on the Agile Manifesto, a set of values and principles for software development that prioritize individuals and interactions, working software, and customer collaboration over processes and tools</a:t>
            </a:r>
          </a:p>
          <a:p>
            <a:pPr lvl="0">
              <a:lnSpc>
                <a:spcPct val="130000"/>
              </a:lnSpc>
            </a:pPr>
            <a:r>
              <a:rPr lang="en-US" sz="2000" dirty="0">
                <a:latin typeface="Calibri"/>
                <a:ea typeface="Calibri"/>
                <a:cs typeface="Calibri"/>
              </a:rPr>
              <a:t>Agile methodology is commonly used in software development but can also be applied to other types of projects</a:t>
            </a:r>
          </a:p>
        </p:txBody>
      </p:sp>
      <p:sp>
        <p:nvSpPr>
          <p:cNvPr id="12"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Light bulb on yellow background with sketched light beams and cord">
            <a:extLst>
              <a:ext uri="{FF2B5EF4-FFF2-40B4-BE49-F238E27FC236}">
                <a16:creationId xmlns:a16="http://schemas.microsoft.com/office/drawing/2014/main" id="{CEDD1175-1BEE-A73E-DD75-15AFCB329DA0}"/>
              </a:ext>
            </a:extLst>
          </p:cNvPr>
          <p:cNvPicPr>
            <a:picLocks noChangeAspect="1"/>
          </p:cNvPicPr>
          <p:nvPr/>
        </p:nvPicPr>
        <p:blipFill rotWithShape="1">
          <a:blip r:embed="rId2"/>
          <a:srcRect l="48789" r="6464" b="3"/>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4029069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2" name="Group 11">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3" name="Freeform: Shape 12">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p:cNvSpPr>
            <a:spLocks noGrp="1"/>
          </p:cNvSpPr>
          <p:nvPr>
            <p:ph type="ctrTitle"/>
          </p:nvPr>
        </p:nvSpPr>
        <p:spPr>
          <a:xfrm>
            <a:off x="1829849" y="1899904"/>
            <a:ext cx="3312116" cy="2934031"/>
          </a:xfrm>
        </p:spPr>
        <p:txBody>
          <a:bodyPr anchor="ctr">
            <a:normAutofit/>
          </a:bodyPr>
          <a:lstStyle/>
          <a:p>
            <a:r>
              <a:rPr lang="en-US" dirty="0"/>
              <a:t>Mood Board</a:t>
            </a:r>
          </a:p>
        </p:txBody>
      </p:sp>
      <p:graphicFrame>
        <p:nvGraphicFramePr>
          <p:cNvPr id="6" name="Content Placeholder">
            <a:extLst>
              <a:ext uri="{FF2B5EF4-FFF2-40B4-BE49-F238E27FC236}">
                <a16:creationId xmlns:a16="http://schemas.microsoft.com/office/drawing/2014/main" id="{081CE883-523B-FA3F-5D39-6B01E0DBB7A9}"/>
              </a:ext>
            </a:extLst>
          </p:cNvPr>
          <p:cNvGraphicFramePr>
            <a:graphicFrameLocks noGrp="1"/>
          </p:cNvGraphicFramePr>
          <p:nvPr>
            <p:ph idx="1"/>
            <p:extLst>
              <p:ext uri="{D42A27DB-BD31-4B8C-83A1-F6EECF244321}">
                <p14:modId xmlns:p14="http://schemas.microsoft.com/office/powerpoint/2010/main" val="319497036"/>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9624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A person reaching for a paper on a table full of paper and sticky notes">
            <a:extLst>
              <a:ext uri="{FF2B5EF4-FFF2-40B4-BE49-F238E27FC236}">
                <a16:creationId xmlns:a16="http://schemas.microsoft.com/office/drawing/2014/main" id="{D65F73DB-1135-8B86-EC91-EDFB25A43943}"/>
              </a:ext>
            </a:extLst>
          </p:cNvPr>
          <p:cNvPicPr>
            <a:picLocks noChangeAspect="1"/>
          </p:cNvPicPr>
          <p:nvPr/>
        </p:nvPicPr>
        <p:blipFill rotWithShape="1">
          <a:blip r:embed="rId2"/>
          <a:srcRect t="8136" r="-1" b="7572"/>
          <a:stretch/>
        </p:blipFill>
        <p:spPr>
          <a:xfrm>
            <a:off x="1524" y="10"/>
            <a:ext cx="12188952" cy="6857990"/>
          </a:xfrm>
          <a:prstGeom prst="rect">
            <a:avLst/>
          </a:prstGeom>
        </p:spPr>
      </p:pic>
      <p:sp>
        <p:nvSpPr>
          <p:cNvPr id="23" name="Freeform: Shape 22">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2245932" y="-155784"/>
            <a:ext cx="7340048" cy="1651054"/>
          </a:xfrm>
        </p:spPr>
        <p:txBody>
          <a:bodyPr anchor="b">
            <a:normAutofit/>
          </a:bodyPr>
          <a:lstStyle/>
          <a:p>
            <a:r>
              <a:rPr lang="en-US" dirty="0"/>
              <a:t>Wireframes</a:t>
            </a:r>
          </a:p>
        </p:txBody>
      </p:sp>
      <p:sp>
        <p:nvSpPr>
          <p:cNvPr id="3" name="Content Placeholder"/>
          <p:cNvSpPr>
            <a:spLocks noGrp="1"/>
          </p:cNvSpPr>
          <p:nvPr>
            <p:ph idx="1"/>
          </p:nvPr>
        </p:nvSpPr>
        <p:spPr>
          <a:xfrm>
            <a:off x="2245932" y="1394778"/>
            <a:ext cx="7340048" cy="3189233"/>
          </a:xfrm>
        </p:spPr>
        <p:txBody>
          <a:bodyPr vert="horz" lIns="109728" tIns="109728" rIns="109728" bIns="91440" rtlCol="0" anchor="t">
            <a:noAutofit/>
          </a:bodyPr>
          <a:lstStyle/>
          <a:p>
            <a:pPr lvl="0">
              <a:lnSpc>
                <a:spcPct val="130000"/>
              </a:lnSpc>
            </a:pPr>
            <a:r>
              <a:rPr lang="en-US" sz="2000" b="1" dirty="0">
                <a:latin typeface="Calibri"/>
                <a:ea typeface="Calibri"/>
                <a:cs typeface="Calibri"/>
              </a:rPr>
              <a:t>Desktop View</a:t>
            </a:r>
            <a:r>
              <a:rPr lang="en-US" sz="2000" dirty="0">
                <a:latin typeface="Calibri"/>
                <a:ea typeface="Calibri"/>
                <a:cs typeface="Calibri"/>
              </a:rPr>
              <a:t>: Wireframes are simplified, low-fidelity visual representations of a website or application's layout and structure</a:t>
            </a:r>
          </a:p>
          <a:p>
            <a:pPr lvl="0">
              <a:lnSpc>
                <a:spcPct val="130000"/>
              </a:lnSpc>
            </a:pPr>
            <a:r>
              <a:rPr lang="en-US" sz="2000" dirty="0">
                <a:latin typeface="Calibri"/>
                <a:ea typeface="Calibri"/>
                <a:cs typeface="Calibri"/>
              </a:rPr>
              <a:t>They are commonly used in the early stages of website or app design to establish the overall layout and organization of content and functionality, before moving on to more detailed design elements such as color and branding</a:t>
            </a:r>
          </a:p>
          <a:p>
            <a:pPr lvl="0">
              <a:lnSpc>
                <a:spcPct val="130000"/>
              </a:lnSpc>
            </a:pPr>
            <a:r>
              <a:rPr lang="en-US" sz="2000" dirty="0">
                <a:latin typeface="Calibri"/>
                <a:ea typeface="Calibri"/>
                <a:cs typeface="Calibri"/>
              </a:rPr>
              <a:t>Wireframes are an important tool in the web design process as they help to establish the structure and layout of a website or app and allow for easy communication and collaboration between the design team and other stakeholders</a:t>
            </a:r>
          </a:p>
        </p:txBody>
      </p:sp>
    </p:spTree>
    <p:extLst>
      <p:ext uri="{BB962C8B-B14F-4D97-AF65-F5344CB8AC3E}">
        <p14:creationId xmlns:p14="http://schemas.microsoft.com/office/powerpoint/2010/main" val="1877483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Floorplan on a table">
            <a:extLst>
              <a:ext uri="{FF2B5EF4-FFF2-40B4-BE49-F238E27FC236}">
                <a16:creationId xmlns:a16="http://schemas.microsoft.com/office/drawing/2014/main" id="{23281195-9E45-1F69-7179-BC091678B914}"/>
              </a:ext>
            </a:extLst>
          </p:cNvPr>
          <p:cNvPicPr>
            <a:picLocks noChangeAspect="1"/>
          </p:cNvPicPr>
          <p:nvPr/>
        </p:nvPicPr>
        <p:blipFill rotWithShape="1">
          <a:blip r:embed="rId2"/>
          <a:srcRect t="9056" r="-1" b="11136"/>
          <a:stretch/>
        </p:blipFill>
        <p:spPr>
          <a:xfrm>
            <a:off x="1524" y="10"/>
            <a:ext cx="12188952" cy="6857990"/>
          </a:xfrm>
          <a:prstGeom prst="rect">
            <a:avLst/>
          </a:prstGeom>
        </p:spPr>
      </p:pic>
      <p:sp>
        <p:nvSpPr>
          <p:cNvPr id="23" name="Freeform: Shape 22">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2245932" y="-270803"/>
            <a:ext cx="7340048" cy="1651054"/>
          </a:xfrm>
        </p:spPr>
        <p:txBody>
          <a:bodyPr anchor="b">
            <a:normAutofit/>
          </a:bodyPr>
          <a:lstStyle/>
          <a:p>
            <a:r>
              <a:rPr lang="en-US" dirty="0"/>
              <a:t>Prototypes</a:t>
            </a:r>
          </a:p>
        </p:txBody>
      </p:sp>
      <p:sp>
        <p:nvSpPr>
          <p:cNvPr id="3" name="Content Placeholder"/>
          <p:cNvSpPr>
            <a:spLocks noGrp="1"/>
          </p:cNvSpPr>
          <p:nvPr>
            <p:ph idx="1"/>
          </p:nvPr>
        </p:nvSpPr>
        <p:spPr>
          <a:xfrm>
            <a:off x="2245932" y="1380400"/>
            <a:ext cx="7340048" cy="3189233"/>
          </a:xfrm>
        </p:spPr>
        <p:txBody>
          <a:bodyPr vert="horz" lIns="109728" tIns="109728" rIns="109728" bIns="91440" rtlCol="0" anchor="t">
            <a:noAutofit/>
          </a:bodyPr>
          <a:lstStyle/>
          <a:p>
            <a:pPr lvl="0">
              <a:lnSpc>
                <a:spcPct val="130000"/>
              </a:lnSpc>
            </a:pPr>
            <a:r>
              <a:rPr lang="en-US" b="1" dirty="0">
                <a:latin typeface="Calibri"/>
                <a:ea typeface="Calibri"/>
                <a:cs typeface="Calibri"/>
              </a:rPr>
              <a:t>Men's page</a:t>
            </a:r>
            <a:r>
              <a:rPr lang="en-US" dirty="0">
                <a:latin typeface="Calibri"/>
                <a:ea typeface="Calibri"/>
                <a:cs typeface="Calibri"/>
              </a:rPr>
              <a:t>: In developing our Bargain Rail website, we created a prototype for the men's page that included a main image and a grid layout design for displaying the clothing items</a:t>
            </a:r>
          </a:p>
          <a:p>
            <a:pPr lvl="0">
              <a:lnSpc>
                <a:spcPct val="130000"/>
              </a:lnSpc>
            </a:pPr>
            <a:r>
              <a:rPr lang="en-US" dirty="0">
                <a:latin typeface="Calibri"/>
                <a:ea typeface="Calibri"/>
                <a:cs typeface="Calibri"/>
              </a:rPr>
              <a:t>However, after reviewing the prototype, we decided that the main image did not align with the overall aesthetic of the page and decided to change it</a:t>
            </a:r>
          </a:p>
          <a:p>
            <a:pPr lvl="0">
              <a:lnSpc>
                <a:spcPct val="130000"/>
              </a:lnSpc>
            </a:pPr>
            <a:r>
              <a:rPr lang="en-US" dirty="0">
                <a:latin typeface="Calibri"/>
                <a:ea typeface="Calibri"/>
                <a:cs typeface="Calibri"/>
              </a:rPr>
              <a:t>We decided to keep a main image for the home/landing page as we felt that was needed and looked great but for the other pages, we decided to stick to a grid layout along with a footer that had animated waves which we used JavaScript for</a:t>
            </a:r>
          </a:p>
          <a:p>
            <a:pPr lvl="0">
              <a:lnSpc>
                <a:spcPct val="130000"/>
              </a:lnSpc>
            </a:pPr>
            <a:r>
              <a:rPr lang="en-US" dirty="0">
                <a:latin typeface="Calibri"/>
                <a:ea typeface="Calibri"/>
                <a:cs typeface="Calibri"/>
              </a:rPr>
              <a:t>The grid layout design was a clear, organized way to present the products, so it was decided to keep that same design style on all other pages.</a:t>
            </a:r>
          </a:p>
        </p:txBody>
      </p:sp>
    </p:spTree>
    <p:extLst>
      <p:ext uri="{BB962C8B-B14F-4D97-AF65-F5344CB8AC3E}">
        <p14:creationId xmlns:p14="http://schemas.microsoft.com/office/powerpoint/2010/main" val="707066376"/>
      </p:ext>
    </p:extLst>
  </p:cSld>
  <p:clrMapOvr>
    <a:masterClrMapping/>
  </p:clrMapOvr>
</p:sld>
</file>

<file path=ppt/theme/theme1.xml><?xml version="1.0" encoding="utf-8"?>
<a:theme xmlns:a="http://schemas.openxmlformats.org/drawingml/2006/main" name="SketchLinesVTI">
  <a:themeElements>
    <a:clrScheme name="AnalogousFromRegularSeedLeftStep">
      <a:dk1>
        <a:srgbClr val="000000"/>
      </a:dk1>
      <a:lt1>
        <a:srgbClr val="FFFFFF"/>
      </a:lt1>
      <a:dk2>
        <a:srgbClr val="331D33"/>
      </a:dk2>
      <a:lt2>
        <a:srgbClr val="E2E5E8"/>
      </a:lt2>
      <a:accent1>
        <a:srgbClr val="CF8B41"/>
      </a:accent1>
      <a:accent2>
        <a:srgbClr val="BD3E2F"/>
      </a:accent2>
      <a:accent3>
        <a:srgbClr val="CF416D"/>
      </a:accent3>
      <a:accent4>
        <a:srgbClr val="BD2F97"/>
      </a:accent4>
      <a:accent5>
        <a:srgbClr val="BA41CF"/>
      </a:accent5>
      <a:accent6>
        <a:srgbClr val="6D2FBD"/>
      </a:accent6>
      <a:hlink>
        <a:srgbClr val="3F7C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12</TotalTime>
  <Words>965</Words>
  <Application>Microsoft Office PowerPoint</Application>
  <PresentationFormat>Widescreen</PresentationFormat>
  <Paragraphs>49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Meiryo</vt:lpstr>
      <vt:lpstr>Arial</vt:lpstr>
      <vt:lpstr>Calibri</vt:lpstr>
      <vt:lpstr>Corbel</vt:lpstr>
      <vt:lpstr>SketchLinesVTI</vt:lpstr>
      <vt:lpstr>Project Handbook</vt:lpstr>
      <vt:lpstr>Contents</vt:lpstr>
      <vt:lpstr>Introduction</vt:lpstr>
      <vt:lpstr>Project Specification</vt:lpstr>
      <vt:lpstr>Use Stories/Cases</vt:lpstr>
      <vt:lpstr>Agile methodology</vt:lpstr>
      <vt:lpstr>Mood Board</vt:lpstr>
      <vt:lpstr>Wireframes</vt:lpstr>
      <vt:lpstr>Prototypes</vt:lpstr>
      <vt:lpstr>Prototypes</vt:lpstr>
      <vt:lpstr>Database design</vt:lpstr>
      <vt:lpstr>Website design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K00273673: Luke Kelly</cp:lastModifiedBy>
  <cp:revision>74</cp:revision>
  <dcterms:created xsi:type="dcterms:W3CDTF">2023-01-23T21:10:21Z</dcterms:created>
  <dcterms:modified xsi:type="dcterms:W3CDTF">2023-01-24T09:39:09Z</dcterms:modified>
</cp:coreProperties>
</file>